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8"/>
  </p:notesMasterIdLst>
  <p:sldIdLst>
    <p:sldId id="285" r:id="rId2"/>
    <p:sldId id="311" r:id="rId3"/>
    <p:sldId id="312" r:id="rId4"/>
    <p:sldId id="286" r:id="rId5"/>
    <p:sldId id="317" r:id="rId6"/>
    <p:sldId id="287" r:id="rId7"/>
    <p:sldId id="313" r:id="rId8"/>
    <p:sldId id="288" r:id="rId9"/>
    <p:sldId id="315" r:id="rId10"/>
    <p:sldId id="289" r:id="rId11"/>
    <p:sldId id="290" r:id="rId12"/>
    <p:sldId id="326" r:id="rId13"/>
    <p:sldId id="293" r:id="rId14"/>
    <p:sldId id="294" r:id="rId15"/>
    <p:sldId id="296" r:id="rId16"/>
    <p:sldId id="316" r:id="rId17"/>
    <p:sldId id="29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7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2C8D4-67F6-4B24-856C-74F67091FD3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CA348-60C7-4CAC-BA86-0244B4093C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788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774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733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16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416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593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978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4160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186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04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9246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033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DD50261-F88B-4BC0-A65D-D238C08F575D}" type="datetimeFigureOut">
              <a:rPr lang="tr-TR" smtClean="0"/>
              <a:t>3.03.2020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36F17DC-9DB6-4977-8BAB-5BB463B6C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6216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altLang="tr-TR" dirty="0"/>
              <a:t>SAYISAL VERİ HABERLEŞMESİ</a:t>
            </a:r>
            <a:endParaRPr lang="tr-TR" altLang="tr-TR" sz="2500" baseline="30000" dirty="0">
              <a:solidFill>
                <a:srgbClr val="FF0000"/>
              </a:solidFill>
            </a:endParaRPr>
          </a:p>
        </p:txBody>
      </p:sp>
      <p:sp>
        <p:nvSpPr>
          <p:cNvPr id="4099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521962"/>
          </a:xfrm>
        </p:spPr>
        <p:txBody>
          <a:bodyPr>
            <a:normAutofit/>
          </a:bodyPr>
          <a:lstStyle/>
          <a:p>
            <a:r>
              <a:rPr lang="tr-TR" altLang="tr-TR" sz="2800" dirty="0">
                <a:solidFill>
                  <a:schemeClr val="bg1"/>
                </a:solidFill>
              </a:rPr>
              <a:t>GİRİŞ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0010804-1177-4179-BEAD-B9324CB8FB8B}"/>
              </a:ext>
            </a:extLst>
          </p:cNvPr>
          <p:cNvSpPr txBox="1"/>
          <p:nvPr/>
        </p:nvSpPr>
        <p:spPr>
          <a:xfrm>
            <a:off x="10439400" y="21907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19-20 Bahar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2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3647" y="632012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tr-TR" altLang="tr-TR" sz="3600" dirty="0"/>
              <a:t>Haberleşme Servislerindeki Artış</a:t>
            </a:r>
            <a:r>
              <a:rPr lang="en-GB" altLang="tr-TR" sz="3600" dirty="0"/>
              <a:t> 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315751"/>
              </p:ext>
            </p:extLst>
          </p:nvPr>
        </p:nvGraphicFramePr>
        <p:xfrm>
          <a:off x="4652122" y="3120028"/>
          <a:ext cx="3464531" cy="324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" name="CorelDRAW" r:id="rId3" imgW="4695825" imgH="4391025" progId="CorelDRAW.Graphic.9">
                  <p:embed/>
                </p:oleObj>
              </mc:Choice>
              <mc:Fallback>
                <p:oleObj name="CorelDRAW" r:id="rId3" imgW="4695825" imgH="4391025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122" y="3120028"/>
                        <a:ext cx="3464531" cy="3240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36" name="Picture 36" descr="data communication application services telegraph telephony telex ile ilgili görsel sonucu">
            <a:extLst>
              <a:ext uri="{FF2B5EF4-FFF2-40B4-BE49-F238E27FC236}">
                <a16:creationId xmlns:a16="http://schemas.microsoft.com/office/drawing/2014/main" id="{33623D09-E3B4-42D9-BFC3-583E065B5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9" y="1973404"/>
            <a:ext cx="7408842" cy="44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2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15888"/>
            <a:ext cx="7772400" cy="1143000"/>
          </a:xfrm>
        </p:spPr>
        <p:txBody>
          <a:bodyPr/>
          <a:lstStyle/>
          <a:p>
            <a:pPr eaLnBrk="1" hangingPunct="1"/>
            <a:r>
              <a:rPr lang="tr-TR" altLang="tr-TR" sz="3200"/>
              <a:t>Neden Sayısal Haberleşme?</a:t>
            </a:r>
            <a:endParaRPr lang="en-GB" altLang="tr-TR" sz="3200"/>
          </a:p>
        </p:txBody>
      </p:sp>
      <p:pic>
        <p:nvPicPr>
          <p:cNvPr id="9219" name="Picture 4" descr="fig_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497" y="4693870"/>
            <a:ext cx="4527363" cy="1856756"/>
          </a:xfrm>
          <a:noFill/>
        </p:spPr>
      </p:pic>
      <p:sp>
        <p:nvSpPr>
          <p:cNvPr id="9220" name="Text Box 16"/>
          <p:cNvSpPr txBox="1">
            <a:spLocks noChangeArrowheads="1"/>
          </p:cNvSpPr>
          <p:nvPr/>
        </p:nvSpPr>
        <p:spPr bwMode="auto">
          <a:xfrm>
            <a:off x="6427694" y="2197288"/>
            <a:ext cx="458753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tr-TR" altLang="tr-TR" sz="1600" dirty="0">
                <a:solidFill>
                  <a:schemeClr val="bg1"/>
                </a:solidFill>
              </a:rPr>
              <a:t> Sayısal sinyaller analog sinyallere göre gürültü ve parazit sinyallerinden  daha az etkilenirler. 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tr-TR" altLang="tr-TR" sz="1600" dirty="0">
              <a:solidFill>
                <a:schemeClr val="bg1"/>
              </a:solidFill>
            </a:endParaRPr>
          </a:p>
          <a:p>
            <a:pPr marL="285750" indent="-285750" algn="just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tr-TR" altLang="tr-TR" sz="1600" dirty="0">
                <a:solidFill>
                  <a:schemeClr val="bg1"/>
                </a:solidFill>
              </a:rPr>
              <a:t> Sayısal sinyallerdeki bozulmalar tekrar ediciler (</a:t>
            </a:r>
            <a:r>
              <a:rPr lang="tr-TR" altLang="tr-TR" sz="1600" dirty="0" err="1">
                <a:solidFill>
                  <a:schemeClr val="bg1"/>
                </a:solidFill>
              </a:rPr>
              <a:t>regenerative</a:t>
            </a:r>
            <a:r>
              <a:rPr lang="tr-TR" altLang="tr-TR" sz="1600" dirty="0">
                <a:solidFill>
                  <a:schemeClr val="bg1"/>
                </a:solidFill>
              </a:rPr>
              <a:t> </a:t>
            </a:r>
            <a:r>
              <a:rPr lang="tr-TR" altLang="tr-TR" sz="1600" dirty="0" err="1">
                <a:solidFill>
                  <a:schemeClr val="bg1"/>
                </a:solidFill>
              </a:rPr>
              <a:t>repeaters</a:t>
            </a:r>
            <a:r>
              <a:rPr lang="tr-TR" altLang="tr-TR" sz="1600" dirty="0">
                <a:solidFill>
                  <a:schemeClr val="bg1"/>
                </a:solidFill>
              </a:rPr>
              <a:t>)  tarafından giderilebilir.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tr-TR" altLang="tr-TR" sz="1600" dirty="0">
              <a:solidFill>
                <a:schemeClr val="bg1"/>
              </a:solidFill>
            </a:endParaRPr>
          </a:p>
          <a:p>
            <a:pPr marL="285750" indent="-285750" algn="just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tr-TR" altLang="tr-TR" sz="1600" dirty="0">
                <a:solidFill>
                  <a:schemeClr val="bg1"/>
                </a:solidFill>
              </a:rPr>
              <a:t> Hata sezme (</a:t>
            </a:r>
            <a:r>
              <a:rPr lang="tr-TR" altLang="tr-TR" sz="1600" dirty="0" err="1">
                <a:solidFill>
                  <a:schemeClr val="bg1"/>
                </a:solidFill>
              </a:rPr>
              <a:t>error</a:t>
            </a:r>
            <a:r>
              <a:rPr lang="tr-TR" altLang="tr-TR" sz="1600" dirty="0">
                <a:solidFill>
                  <a:schemeClr val="bg1"/>
                </a:solidFill>
              </a:rPr>
              <a:t> </a:t>
            </a:r>
            <a:r>
              <a:rPr lang="tr-TR" altLang="tr-TR" sz="1600" dirty="0" err="1">
                <a:solidFill>
                  <a:schemeClr val="bg1"/>
                </a:solidFill>
              </a:rPr>
              <a:t>detection</a:t>
            </a:r>
            <a:r>
              <a:rPr lang="tr-TR" altLang="tr-TR" sz="1600" dirty="0">
                <a:solidFill>
                  <a:schemeClr val="bg1"/>
                </a:solidFill>
              </a:rPr>
              <a:t>) ve düzeltme (</a:t>
            </a:r>
            <a:r>
              <a:rPr lang="tr-TR" altLang="tr-TR" sz="1600" dirty="0" err="1">
                <a:solidFill>
                  <a:schemeClr val="bg1"/>
                </a:solidFill>
              </a:rPr>
              <a:t>correction</a:t>
            </a:r>
            <a:r>
              <a:rPr lang="tr-TR" altLang="tr-TR" sz="1600" dirty="0">
                <a:solidFill>
                  <a:schemeClr val="bg1"/>
                </a:solidFill>
              </a:rPr>
              <a:t>) teknikleri sayesinde az hata  oranlı sinyal iletimi yapılabilir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tr-TR" altLang="tr-TR" sz="1600" dirty="0">
              <a:solidFill>
                <a:schemeClr val="bg1"/>
              </a:solidFill>
            </a:endParaRPr>
          </a:p>
          <a:p>
            <a:pPr marL="285750" indent="-285750" algn="just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tr-TR" altLang="tr-TR" sz="1600" dirty="0">
                <a:solidFill>
                  <a:schemeClr val="bg1"/>
                </a:solidFill>
              </a:rPr>
              <a:t> Sayısal sinyallere parazit ve karıştırıcı sinyal etkilerinden korunabilmek için güvenlik ve kriptolama gibi sinyal işleme teknikleri uygulanabilir.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tr-TR" altLang="tr-TR" sz="1600" dirty="0">
              <a:solidFill>
                <a:schemeClr val="bg1"/>
              </a:solidFill>
            </a:endParaRPr>
          </a:p>
          <a:p>
            <a:pPr marL="285750" indent="-285750" algn="just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tr-TR" altLang="tr-TR" sz="1600" dirty="0">
                <a:solidFill>
                  <a:schemeClr val="bg1"/>
                </a:solidFill>
              </a:rPr>
              <a:t> Sayısal devreler analog devrelere göre daha esnek, daha dayanıklı, ve daha az maliyetli olarak tasarlanabilir.</a:t>
            </a:r>
          </a:p>
        </p:txBody>
      </p:sp>
      <p:pic>
        <p:nvPicPr>
          <p:cNvPr id="9221" name="Picture 6" descr="https://i.ytimg.com/vi/dQ3NcnmHEJM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t="17871" r="20975"/>
          <a:stretch>
            <a:fillRect/>
          </a:stretch>
        </p:blipFill>
        <p:spPr bwMode="auto">
          <a:xfrm>
            <a:off x="1364317" y="2098675"/>
            <a:ext cx="3133725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95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9E9CD0-2C20-41E4-AB53-208F828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Haberleşmesi Sistemlerinin Karakteristikleri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8A3026-FFCF-449B-A8D2-BE6BA21D6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Teslim</a:t>
            </a:r>
          </a:p>
          <a:p>
            <a:r>
              <a:rPr lang="tr-TR" dirty="0">
                <a:solidFill>
                  <a:schemeClr val="bg1"/>
                </a:solidFill>
              </a:rPr>
              <a:t>Sistem veriyi doğru hedefe teslim etmelidir</a:t>
            </a:r>
          </a:p>
          <a:p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Kesinlik</a:t>
            </a:r>
          </a:p>
          <a:p>
            <a:r>
              <a:rPr lang="tr-TR" dirty="0">
                <a:solidFill>
                  <a:schemeClr val="bg1"/>
                </a:solidFill>
              </a:rPr>
              <a:t>Sistem veriyi doğru olarak iletmelidir.</a:t>
            </a:r>
          </a:p>
          <a:p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Zamanlama</a:t>
            </a:r>
          </a:p>
          <a:p>
            <a:r>
              <a:rPr lang="tr-TR" dirty="0">
                <a:solidFill>
                  <a:schemeClr val="bg1"/>
                </a:solidFill>
              </a:rPr>
              <a:t>Sistem veriyi zamanı göz önüne alarak teslim etmelidir. Geç teslimler fayda sağlamaz.</a:t>
            </a:r>
          </a:p>
          <a:p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Gecikme</a:t>
            </a:r>
          </a:p>
          <a:p>
            <a:r>
              <a:rPr lang="tr-TR" dirty="0">
                <a:solidFill>
                  <a:schemeClr val="bg1"/>
                </a:solidFill>
              </a:rPr>
              <a:t>Gecikme paket erişim zamanını ifade etmektedir. Ses ve video paketlerinin dağıtımındaki düzensiz gecikmedir.</a:t>
            </a:r>
          </a:p>
          <a:p>
            <a:pPr lvl="3"/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8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Unvan 1"/>
          <p:cNvSpPr>
            <a:spLocks noGrp="1"/>
          </p:cNvSpPr>
          <p:nvPr>
            <p:ph type="title"/>
          </p:nvPr>
        </p:nvSpPr>
        <p:spPr>
          <a:xfrm>
            <a:off x="1169035" y="773704"/>
            <a:ext cx="9784080" cy="667169"/>
          </a:xfrm>
        </p:spPr>
        <p:txBody>
          <a:bodyPr/>
          <a:lstStyle/>
          <a:p>
            <a:pPr algn="ctr"/>
            <a:r>
              <a:rPr lang="tr-TR" altLang="tr-TR" dirty="0"/>
              <a:t>Haberleşme Modeli</a:t>
            </a:r>
          </a:p>
        </p:txBody>
      </p:sp>
      <p:pic>
        <p:nvPicPr>
          <p:cNvPr id="12291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62778"/>
            <a:ext cx="770255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66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Unvan 1"/>
          <p:cNvSpPr>
            <a:spLocks noGrp="1"/>
          </p:cNvSpPr>
          <p:nvPr>
            <p:ph type="title"/>
          </p:nvPr>
        </p:nvSpPr>
        <p:spPr>
          <a:xfrm>
            <a:off x="1203960" y="662866"/>
            <a:ext cx="9784080" cy="694879"/>
          </a:xfrm>
        </p:spPr>
        <p:txBody>
          <a:bodyPr>
            <a:normAutofit/>
          </a:bodyPr>
          <a:lstStyle/>
          <a:p>
            <a:r>
              <a:rPr lang="tr-TR" altLang="tr-TR" sz="3600" dirty="0"/>
              <a:t>Basitleştirilmiş Veri Haberleşmesi Modeli</a:t>
            </a:r>
          </a:p>
        </p:txBody>
      </p:sp>
      <p:pic>
        <p:nvPicPr>
          <p:cNvPr id="1331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571173"/>
            <a:ext cx="7086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01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>
          <a:xfrm>
            <a:off x="1774824" y="481301"/>
            <a:ext cx="8642350" cy="1143001"/>
          </a:xfrm>
          <a:noFill/>
        </p:spPr>
        <p:txBody>
          <a:bodyPr/>
          <a:lstStyle/>
          <a:p>
            <a:pPr algn="ctr" eaLnBrk="1" hangingPunct="1"/>
            <a:r>
              <a:rPr lang="tr-TR" altLang="tr-TR" sz="3200" dirty="0"/>
              <a:t>GENEL Haberleşme Sistemi </a:t>
            </a:r>
            <a:br>
              <a:rPr lang="tr-TR" altLang="tr-TR" sz="3200" dirty="0"/>
            </a:br>
            <a:r>
              <a:rPr lang="tr-TR" altLang="tr-TR" sz="3200" dirty="0"/>
              <a:t>(</a:t>
            </a:r>
            <a:r>
              <a:rPr lang="tr-TR" altLang="tr-TR" sz="2000" dirty="0"/>
              <a:t>Kaynak: </a:t>
            </a:r>
            <a:r>
              <a:rPr lang="tr-TR" altLang="tr-TR" sz="2000" dirty="0" err="1"/>
              <a:t>Digital</a:t>
            </a:r>
            <a:r>
              <a:rPr lang="tr-TR" altLang="tr-TR" sz="2000" dirty="0"/>
              <a:t> Communications, B. </a:t>
            </a:r>
            <a:r>
              <a:rPr lang="tr-TR" altLang="tr-TR" sz="2000" dirty="0" err="1"/>
              <a:t>Sklar</a:t>
            </a:r>
            <a:r>
              <a:rPr lang="tr-TR" altLang="tr-TR" sz="3200" dirty="0"/>
              <a:t>)</a:t>
            </a:r>
            <a:endParaRPr lang="en-GB" altLang="tr-TR" sz="3200" dirty="0"/>
          </a:p>
        </p:txBody>
      </p:sp>
      <p:pic>
        <p:nvPicPr>
          <p:cNvPr id="15363" name="Picture 5" descr="fbbb2c1e0842d00a5c108ee442df04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17" y="1960276"/>
            <a:ext cx="6425765" cy="478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telecommunication technologies chart ile ilgili görsel sonucu">
            <a:extLst>
              <a:ext uri="{FF2B5EF4-FFF2-40B4-BE49-F238E27FC236}">
                <a16:creationId xmlns:a16="http://schemas.microsoft.com/office/drawing/2014/main" id="{53B3C353-EE80-4AE9-8AC9-03F20A37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78" y="5095874"/>
            <a:ext cx="3353722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2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/>
              <a:t>Sayısal Haberleşme Alıcı-verici birimi</a:t>
            </a:r>
            <a:br>
              <a:rPr lang="tr-TR" altLang="tr-TR" sz="3200" dirty="0"/>
            </a:br>
            <a:r>
              <a:rPr lang="tr-TR" altLang="tr-TR" sz="3200" dirty="0"/>
              <a:t> (</a:t>
            </a:r>
            <a:r>
              <a:rPr lang="tr-TR" altLang="tr-TR" sz="2000" dirty="0"/>
              <a:t>Kaynak: </a:t>
            </a:r>
            <a:r>
              <a:rPr lang="tr-TR" altLang="tr-TR" sz="2000" dirty="0" err="1"/>
              <a:t>Digital</a:t>
            </a:r>
            <a:r>
              <a:rPr lang="tr-TR" altLang="tr-TR" sz="2000" dirty="0"/>
              <a:t> Communications, I. </a:t>
            </a:r>
            <a:r>
              <a:rPr lang="tr-TR" altLang="tr-TR" sz="2000" dirty="0" err="1"/>
              <a:t>Glover</a:t>
            </a:r>
            <a:r>
              <a:rPr lang="tr-TR" altLang="tr-TR" sz="3200" dirty="0"/>
              <a:t>)</a:t>
            </a:r>
            <a:endParaRPr lang="en-GB" altLang="tr-TR" sz="3200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524000" y="2116715"/>
          <a:ext cx="9144000" cy="375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CorelDRAW" r:id="rId3" imgW="4810125" imgH="1981200" progId="CorelDRAW.Graphic.9">
                  <p:embed/>
                </p:oleObj>
              </mc:Choice>
              <mc:Fallback>
                <p:oleObj name="CorelDRAW" r:id="rId3" imgW="4810125" imgH="1981200" progId="CorelDRAW.Graphic.9">
                  <p:embed/>
                  <p:pic>
                    <p:nvPicPr>
                      <p:cNvPr id="16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16715"/>
                        <a:ext cx="9144000" cy="375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75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 err="1"/>
              <a:t>Formatıng</a:t>
            </a:r>
            <a:r>
              <a:rPr lang="tr-TR" altLang="tr-TR" sz="3200" dirty="0"/>
              <a:t> (formatlama)</a:t>
            </a:r>
            <a:endParaRPr lang="en-GB" altLang="tr-TR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5AF6AAB-E4D0-4319-A286-7AEE4924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7" y="2386012"/>
            <a:ext cx="6571906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/>
              <a:t>Source </a:t>
            </a:r>
            <a:r>
              <a:rPr lang="tr-TR" altLang="tr-TR" sz="3200" dirty="0" err="1"/>
              <a:t>Encodıng</a:t>
            </a:r>
            <a:r>
              <a:rPr lang="tr-TR" altLang="tr-TR" sz="3200" dirty="0"/>
              <a:t> (kaynak kodlama)</a:t>
            </a:r>
            <a:endParaRPr lang="en-GB" alt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E6F9D-00B5-481D-9184-A7C702FA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1716881"/>
            <a:ext cx="6715125" cy="50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en-CA" altLang="tr-TR" sz="3200" dirty="0" err="1"/>
              <a:t>Encryptıon</a:t>
            </a:r>
            <a:r>
              <a:rPr lang="tr-TR" altLang="tr-TR" sz="3200" dirty="0"/>
              <a:t> (şifreleme)</a:t>
            </a:r>
            <a:endParaRPr lang="en-CA" altLang="tr-TR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F72E3BD-303F-45A9-BC2A-E486FBF9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09" y="3560404"/>
            <a:ext cx="5926616" cy="296938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1A2C0C8-9A53-41CE-A659-8DAAC394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89" y="1902476"/>
            <a:ext cx="5846655" cy="13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2918" y="2803756"/>
            <a:ext cx="80934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tr-TR" altLang="tr-TR" sz="2000" kern="0" dirty="0">
                <a:solidFill>
                  <a:schemeClr val="bg1"/>
                </a:solidFill>
              </a:rPr>
              <a:t>S. Ertürk: “Sayısal Haberleşme”, Birsen Yayınevi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tr-TR" altLang="tr-TR" sz="2000" kern="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tr-TR" altLang="tr-TR" sz="2000" kern="0" dirty="0">
                <a:solidFill>
                  <a:schemeClr val="bg1"/>
                </a:solidFill>
              </a:rPr>
              <a:t>J.G. </a:t>
            </a:r>
            <a:r>
              <a:rPr lang="tr-TR" altLang="tr-TR" sz="2000" kern="0" dirty="0" err="1">
                <a:solidFill>
                  <a:schemeClr val="bg1"/>
                </a:solidFill>
              </a:rPr>
              <a:t>Proakis</a:t>
            </a:r>
            <a:r>
              <a:rPr lang="tr-TR" altLang="tr-TR" sz="2000" kern="0" dirty="0">
                <a:solidFill>
                  <a:schemeClr val="bg1"/>
                </a:solidFill>
              </a:rPr>
              <a:t>: “</a:t>
            </a:r>
            <a:r>
              <a:rPr lang="tr-TR" altLang="tr-TR" sz="2000" kern="0" dirty="0" err="1">
                <a:solidFill>
                  <a:schemeClr val="bg1"/>
                </a:solidFill>
              </a:rPr>
              <a:t>Digital</a:t>
            </a:r>
            <a:r>
              <a:rPr lang="tr-TR" altLang="tr-TR" sz="2000" kern="0" dirty="0">
                <a:solidFill>
                  <a:schemeClr val="bg1"/>
                </a:solidFill>
              </a:rPr>
              <a:t> Communications”, </a:t>
            </a:r>
            <a:r>
              <a:rPr lang="tr-TR" altLang="tr-TR" sz="2000" kern="0" dirty="0" err="1">
                <a:solidFill>
                  <a:schemeClr val="bg1"/>
                </a:solidFill>
              </a:rPr>
              <a:t>McGraw-Hill</a:t>
            </a:r>
            <a:r>
              <a:rPr lang="tr-TR" altLang="tr-TR" sz="2000" kern="0" dirty="0">
                <a:solidFill>
                  <a:schemeClr val="bg1"/>
                </a:solidFill>
              </a:rPr>
              <a:t>,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tr-TR" altLang="tr-TR" sz="2000" kern="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tr-TR" altLang="tr-TR" sz="2000" kern="0" dirty="0">
                <a:solidFill>
                  <a:schemeClr val="bg1"/>
                </a:solidFill>
              </a:rPr>
              <a:t>B. A. </a:t>
            </a:r>
            <a:r>
              <a:rPr lang="tr-TR" altLang="tr-TR" sz="2000" kern="0" dirty="0" err="1">
                <a:solidFill>
                  <a:schemeClr val="bg1"/>
                </a:solidFill>
              </a:rPr>
              <a:t>Forouzan</a:t>
            </a:r>
            <a:r>
              <a:rPr lang="tr-TR" altLang="tr-TR" sz="2000" kern="0" dirty="0">
                <a:solidFill>
                  <a:schemeClr val="bg1"/>
                </a:solidFill>
              </a:rPr>
              <a:t>: “Data Communications </a:t>
            </a:r>
            <a:r>
              <a:rPr lang="tr-TR" altLang="tr-TR" sz="2000" kern="0" dirty="0" err="1">
                <a:solidFill>
                  <a:schemeClr val="bg1"/>
                </a:solidFill>
              </a:rPr>
              <a:t>and</a:t>
            </a:r>
            <a:r>
              <a:rPr lang="tr-TR" altLang="tr-TR" sz="2000" kern="0" dirty="0">
                <a:solidFill>
                  <a:schemeClr val="bg1"/>
                </a:solidFill>
              </a:rPr>
              <a:t> Networking”, </a:t>
            </a:r>
            <a:r>
              <a:rPr lang="tr-TR" altLang="tr-TR" sz="2000" kern="0" dirty="0" err="1">
                <a:solidFill>
                  <a:schemeClr val="bg1"/>
                </a:solidFill>
              </a:rPr>
              <a:t>McGraw-Hill</a:t>
            </a:r>
            <a:r>
              <a:rPr lang="tr-TR" altLang="tr-TR" sz="2000" kern="0" dirty="0">
                <a:solidFill>
                  <a:schemeClr val="bg1"/>
                </a:solidFill>
              </a:rPr>
              <a:t>,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tr-TR" altLang="tr-TR" sz="2000" kern="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tr-TR" altLang="tr-TR" sz="2000" kern="0" dirty="0" err="1">
                <a:solidFill>
                  <a:schemeClr val="bg1"/>
                </a:solidFill>
              </a:rPr>
              <a:t>Sklar</a:t>
            </a:r>
            <a:r>
              <a:rPr lang="tr-TR" altLang="tr-TR" sz="2000" kern="0" dirty="0">
                <a:solidFill>
                  <a:schemeClr val="bg1"/>
                </a:solidFill>
              </a:rPr>
              <a:t>: ‘‘</a:t>
            </a:r>
            <a:r>
              <a:rPr lang="tr-TR" altLang="tr-TR" sz="2000" kern="0" dirty="0" err="1">
                <a:solidFill>
                  <a:schemeClr val="bg1"/>
                </a:solidFill>
              </a:rPr>
              <a:t>Digital</a:t>
            </a:r>
            <a:r>
              <a:rPr lang="tr-TR" altLang="tr-TR" sz="2000" kern="0" dirty="0">
                <a:solidFill>
                  <a:schemeClr val="bg1"/>
                </a:solidFill>
              </a:rPr>
              <a:t> Communications’’, </a:t>
            </a:r>
            <a:r>
              <a:rPr lang="tr-TR" altLang="tr-TR" sz="2000" kern="0" dirty="0" err="1">
                <a:solidFill>
                  <a:schemeClr val="bg1"/>
                </a:solidFill>
              </a:rPr>
              <a:t>Pearson</a:t>
            </a:r>
            <a:endParaRPr lang="tr-TR" altLang="tr-TR" sz="2000" kern="0" dirty="0">
              <a:solidFill>
                <a:schemeClr val="bg1"/>
              </a:solidFill>
            </a:endParaRPr>
          </a:p>
        </p:txBody>
      </p:sp>
      <p:pic>
        <p:nvPicPr>
          <p:cNvPr id="28676" name="Picture 4" descr="birsen yayınevi sarp ertürk ile ilgili görsel sonucu">
            <a:extLst>
              <a:ext uri="{FF2B5EF4-FFF2-40B4-BE49-F238E27FC236}">
                <a16:creationId xmlns:a16="http://schemas.microsoft.com/office/drawing/2014/main" id="{5F8898AE-141E-4CBE-8DFE-3AE4A6146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111" y="0"/>
            <a:ext cx="1697889" cy="24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J.G. Proakis: Digital Communications ile ilgili görsel sonucu">
            <a:extLst>
              <a:ext uri="{FF2B5EF4-FFF2-40B4-BE49-F238E27FC236}">
                <a16:creationId xmlns:a16="http://schemas.microsoft.com/office/drawing/2014/main" id="{3F1976A3-54C5-44CF-8FEB-7F6FD875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735" y="2978271"/>
            <a:ext cx="1652527" cy="20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B. A. Forouzan: “Data Communications and Networking”, McGraw-Hill ile ilgili görsel sonucu">
            <a:extLst>
              <a:ext uri="{FF2B5EF4-FFF2-40B4-BE49-F238E27FC236}">
                <a16:creationId xmlns:a16="http://schemas.microsoft.com/office/drawing/2014/main" id="{418553A0-BFE9-4459-82ED-26C41EC1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4583099"/>
            <a:ext cx="159258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7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/>
              <a:t>Channel </a:t>
            </a:r>
            <a:r>
              <a:rPr lang="tr-TR" altLang="tr-TR" sz="3200" dirty="0" err="1"/>
              <a:t>encodıng</a:t>
            </a:r>
            <a:r>
              <a:rPr lang="tr-TR" altLang="tr-TR" sz="3200" dirty="0"/>
              <a:t> (kanal kodlama)</a:t>
            </a:r>
            <a:endParaRPr lang="en-CA" alt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7065EF-F488-422B-A3F5-9354314F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424112"/>
            <a:ext cx="7009034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 err="1"/>
              <a:t>Multıplexıng</a:t>
            </a:r>
            <a:r>
              <a:rPr lang="tr-TR" altLang="tr-TR" sz="3200" dirty="0"/>
              <a:t> (</a:t>
            </a:r>
            <a:r>
              <a:rPr lang="tr-TR" altLang="tr-TR" sz="3200" dirty="0" err="1"/>
              <a:t>çoğullama</a:t>
            </a:r>
            <a:r>
              <a:rPr lang="tr-TR" altLang="tr-TR" sz="3200" dirty="0"/>
              <a:t>)</a:t>
            </a:r>
            <a:endParaRPr lang="en-CA" altLang="tr-TR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B21C86C-C8F8-4668-B0E3-62207916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87" y="2300287"/>
            <a:ext cx="76676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 err="1"/>
              <a:t>Pulse</a:t>
            </a:r>
            <a:r>
              <a:rPr lang="tr-TR" altLang="tr-TR" sz="3200" dirty="0"/>
              <a:t> </a:t>
            </a:r>
            <a:r>
              <a:rPr lang="tr-TR" altLang="tr-TR" sz="3200" dirty="0" err="1"/>
              <a:t>modulatıon-lıne</a:t>
            </a:r>
            <a:r>
              <a:rPr lang="tr-TR" altLang="tr-TR" sz="3200" dirty="0"/>
              <a:t> </a:t>
            </a:r>
            <a:r>
              <a:rPr lang="tr-TR" altLang="tr-TR" sz="3200" dirty="0" err="1"/>
              <a:t>codıng</a:t>
            </a:r>
            <a:r>
              <a:rPr lang="tr-TR" altLang="tr-TR" sz="3200" dirty="0"/>
              <a:t> (darbe modülasyonu-hat kodlaması)</a:t>
            </a:r>
            <a:endParaRPr lang="en-CA" alt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955E6D1-F898-49D3-98F6-D3C79BCF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99548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 err="1"/>
              <a:t>Bandpass</a:t>
            </a:r>
            <a:r>
              <a:rPr lang="tr-TR" altLang="tr-TR" sz="3200" dirty="0"/>
              <a:t> </a:t>
            </a:r>
            <a:r>
              <a:rPr lang="tr-TR" altLang="tr-TR" sz="3200" dirty="0" err="1"/>
              <a:t>modulatıon-carrıer</a:t>
            </a:r>
            <a:r>
              <a:rPr lang="tr-TR" altLang="tr-TR" sz="3200" dirty="0"/>
              <a:t> </a:t>
            </a:r>
            <a:r>
              <a:rPr lang="tr-TR" altLang="tr-TR" sz="3200" dirty="0" err="1"/>
              <a:t>mod</a:t>
            </a:r>
            <a:r>
              <a:rPr lang="tr-TR" altLang="tr-TR" sz="3200" dirty="0"/>
              <a:t>. (geçiş bandı modülasyonu- taşıyıcı </a:t>
            </a:r>
            <a:r>
              <a:rPr lang="tr-TR" altLang="tr-TR" sz="3200" dirty="0" err="1"/>
              <a:t>mod</a:t>
            </a:r>
            <a:r>
              <a:rPr lang="tr-TR" altLang="tr-TR" sz="3200" dirty="0"/>
              <a:t>.)</a:t>
            </a:r>
            <a:endParaRPr lang="en-CA" altLang="tr-TR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5D2BDFD-8EF8-4CBE-AD77-07EA4E790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7" r="14989"/>
          <a:stretch/>
        </p:blipFill>
        <p:spPr>
          <a:xfrm>
            <a:off x="3009899" y="1906191"/>
            <a:ext cx="5972175" cy="47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 err="1"/>
              <a:t>Multıple</a:t>
            </a:r>
            <a:r>
              <a:rPr lang="tr-TR" altLang="tr-TR" sz="3200" dirty="0"/>
              <a:t> Access (çoklu erişim)</a:t>
            </a:r>
            <a:endParaRPr lang="en-CA" alt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985605-F986-4A02-96AF-9B10C34A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419350"/>
            <a:ext cx="5715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9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960" y="607449"/>
            <a:ext cx="9784080" cy="953497"/>
          </a:xfrm>
        </p:spPr>
        <p:txBody>
          <a:bodyPr/>
          <a:lstStyle/>
          <a:p>
            <a:pPr algn="ctr" eaLnBrk="1" hangingPunct="1"/>
            <a:r>
              <a:rPr lang="tr-TR" altLang="tr-TR" sz="3200" dirty="0"/>
              <a:t>Kaynak, kanal ve hat kodlama </a:t>
            </a:r>
            <a:br>
              <a:rPr lang="tr-TR" altLang="tr-TR" sz="3200" dirty="0"/>
            </a:br>
            <a:r>
              <a:rPr lang="tr-TR" altLang="tr-TR" sz="3200" dirty="0" err="1"/>
              <a:t>extra</a:t>
            </a:r>
            <a:endParaRPr lang="en-CA" altLang="tr-TR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DF392A-F1E8-4A7A-962F-D9E86529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2048470"/>
            <a:ext cx="8143875" cy="45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35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DD0F50-E34F-4E11-9190-22281A77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standartlar</a:t>
            </a:r>
          </a:p>
        </p:txBody>
      </p:sp>
      <p:pic>
        <p:nvPicPr>
          <p:cNvPr id="45058" name="Picture 2" descr="telecommunication standards ile ilgili görsel sonucu">
            <a:extLst>
              <a:ext uri="{FF2B5EF4-FFF2-40B4-BE49-F238E27FC236}">
                <a16:creationId xmlns:a16="http://schemas.microsoft.com/office/drawing/2014/main" id="{A2ADB989-8CAF-4CB0-88FF-057248A3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9" y="3136186"/>
            <a:ext cx="3682752" cy="34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telecommunication standards ile ilgili görsel sonucu">
            <a:extLst>
              <a:ext uri="{FF2B5EF4-FFF2-40B4-BE49-F238E27FC236}">
                <a16:creationId xmlns:a16="http://schemas.microsoft.com/office/drawing/2014/main" id="{A05857D7-ACC9-4697-802C-671D1C6F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792936"/>
            <a:ext cx="6734175" cy="505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736941"/>
            <a:ext cx="6114286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Unvan 1"/>
          <p:cNvSpPr>
            <a:spLocks noGrp="1"/>
          </p:cNvSpPr>
          <p:nvPr>
            <p:ph type="title"/>
          </p:nvPr>
        </p:nvSpPr>
        <p:spPr>
          <a:xfrm>
            <a:off x="2623484" y="713348"/>
            <a:ext cx="6943444" cy="689628"/>
          </a:xfrm>
        </p:spPr>
        <p:txBody>
          <a:bodyPr>
            <a:noAutofit/>
          </a:bodyPr>
          <a:lstStyle/>
          <a:p>
            <a:r>
              <a:rPr lang="tr-TR" altLang="tr-TR" sz="3600" dirty="0"/>
              <a:t>elektromanyetik spektrum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F60B045-9503-4984-86D2-949748E2A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75" y="2011363"/>
            <a:ext cx="7648863" cy="4206875"/>
          </a:xfrm>
        </p:spPr>
      </p:pic>
    </p:spTree>
    <p:extLst>
      <p:ext uri="{BB962C8B-B14F-4D97-AF65-F5344CB8AC3E}">
        <p14:creationId xmlns:p14="http://schemas.microsoft.com/office/powerpoint/2010/main" val="133601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Unvan 1"/>
          <p:cNvSpPr>
            <a:spLocks noGrp="1"/>
          </p:cNvSpPr>
          <p:nvPr>
            <p:ph type="title"/>
          </p:nvPr>
        </p:nvSpPr>
        <p:spPr>
          <a:xfrm>
            <a:off x="2396005" y="656198"/>
            <a:ext cx="7143469" cy="689628"/>
          </a:xfrm>
        </p:spPr>
        <p:txBody>
          <a:bodyPr>
            <a:noAutofit/>
          </a:bodyPr>
          <a:lstStyle/>
          <a:p>
            <a:r>
              <a:rPr lang="tr-TR" altLang="tr-TR" sz="3600" dirty="0"/>
              <a:t>elektromanyetik spektrum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6607190-C371-45F3-9750-86356ACDE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25" y="1692788"/>
            <a:ext cx="6886949" cy="5165212"/>
          </a:xfrm>
        </p:spPr>
      </p:pic>
    </p:spTree>
    <p:extLst>
      <p:ext uri="{BB962C8B-B14F-4D97-AF65-F5344CB8AC3E}">
        <p14:creationId xmlns:p14="http://schemas.microsoft.com/office/powerpoint/2010/main" val="369323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3432642" y="637148"/>
            <a:ext cx="5882527" cy="689628"/>
          </a:xfrm>
        </p:spPr>
        <p:txBody>
          <a:bodyPr>
            <a:noAutofit/>
          </a:bodyPr>
          <a:lstStyle/>
          <a:p>
            <a:r>
              <a:rPr lang="tr-TR" altLang="tr-TR" sz="3600" dirty="0"/>
              <a:t>Veri Haberleşmesi Tarihi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0E28EC5-4A69-4F80-A9B8-7330E9A75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1042" r="65469" b="25478"/>
          <a:stretch/>
        </p:blipFill>
        <p:spPr>
          <a:xfrm>
            <a:off x="828674" y="1943100"/>
            <a:ext cx="4924425" cy="47036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6926442-B16A-4C4D-83D9-ED49DE22E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2" t="11041" r="65391" b="17458"/>
          <a:stretch/>
        </p:blipFill>
        <p:spPr>
          <a:xfrm>
            <a:off x="6438903" y="1943100"/>
            <a:ext cx="4457978" cy="471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3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3432642" y="637148"/>
            <a:ext cx="5882527" cy="689628"/>
          </a:xfrm>
        </p:spPr>
        <p:txBody>
          <a:bodyPr>
            <a:noAutofit/>
          </a:bodyPr>
          <a:lstStyle/>
          <a:p>
            <a:r>
              <a:rPr lang="tr-TR" altLang="tr-TR" sz="3600" dirty="0"/>
              <a:t>Haberleşmenin gelişimi</a:t>
            </a:r>
          </a:p>
        </p:txBody>
      </p:sp>
      <p:pic>
        <p:nvPicPr>
          <p:cNvPr id="7" name="Picture 2" descr="Evolution of telecommun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75" y="1936061"/>
            <a:ext cx="2717800" cy="2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1876_Bell_Speaking_into_Tele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81" y="5022647"/>
            <a:ext cx="1449388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radvision_product_montage-thumb-550x2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054" y="2196411"/>
            <a:ext cx="4819650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8054" y="6581001"/>
            <a:ext cx="6174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tr-TR" altLang="tr-TR" sz="1200" dirty="0">
                <a:solidFill>
                  <a:schemeClr val="bg1"/>
                </a:solidFill>
              </a:rPr>
              <a:t>***http://technology-today articles.blogspot.com.tr/2013/04/the-evolution-of-long-distance.html</a:t>
            </a:r>
          </a:p>
        </p:txBody>
      </p:sp>
      <p:pic>
        <p:nvPicPr>
          <p:cNvPr id="11" name="Picture 2" descr="4g-spe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35" y="4981371"/>
            <a:ext cx="199548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109882" y="1871409"/>
            <a:ext cx="0" cy="46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7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586" y="376518"/>
            <a:ext cx="9501001" cy="1143000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Cisco Annual Internet Report (2018–2023)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0678" y="6568386"/>
            <a:ext cx="936602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tr-TR" sz="1200" b="1" dirty="0">
                <a:solidFill>
                  <a:schemeClr val="bg1"/>
                </a:solidFill>
                <a:latin typeface="Arial" panose="020B0604020202020204" pitchFamily="34" charset="0"/>
              </a:rPr>
              <a:t>Kaynak: </a:t>
            </a:r>
            <a:r>
              <a:rPr lang="tr-TR" sz="1200" dirty="0">
                <a:solidFill>
                  <a:schemeClr val="bg1"/>
                </a:solidFill>
                <a:latin typeface="Arial" panose="020B0604020202020204" pitchFamily="34" charset="0"/>
              </a:rPr>
              <a:t>https://www.cisco.com/c/en/us/solutions/collateral/executive-perspectives/annual-internet-report/white-paper-c11-741490.html</a:t>
            </a:r>
          </a:p>
        </p:txBody>
      </p:sp>
      <p:pic>
        <p:nvPicPr>
          <p:cNvPr id="29700" name="Picture 4" descr="Global device and connection growth">
            <a:extLst>
              <a:ext uri="{FF2B5EF4-FFF2-40B4-BE49-F238E27FC236}">
                <a16:creationId xmlns:a16="http://schemas.microsoft.com/office/drawing/2014/main" id="{16AF90E9-75D7-40C8-AEB0-E7E13E99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2031"/>
            <a:ext cx="5514975" cy="213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Increasing video definition: By 2023, 66 percent of connected flat-panel TV sets will be 4K">
            <a:extLst>
              <a:ext uri="{FF2B5EF4-FFF2-40B4-BE49-F238E27FC236}">
                <a16:creationId xmlns:a16="http://schemas.microsoft.com/office/drawing/2014/main" id="{51707B15-7B9F-4332-895C-F269BA3D2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9704" name="Picture 8" descr="Increasing video definition: By 2023, 66 percent of connected flat-panel TV sets will be 4K">
            <a:extLst>
              <a:ext uri="{FF2B5EF4-FFF2-40B4-BE49-F238E27FC236}">
                <a16:creationId xmlns:a16="http://schemas.microsoft.com/office/drawing/2014/main" id="{6A66FEC4-BD26-42BC-830C-3E905A5B7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84883"/>
            <a:ext cx="50292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Global M2M connection growth">
            <a:extLst>
              <a:ext uri="{FF2B5EF4-FFF2-40B4-BE49-F238E27FC236}">
                <a16:creationId xmlns:a16="http://schemas.microsoft.com/office/drawing/2014/main" id="{4E2465E2-5F42-4E36-8550-38080920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51" y="4075331"/>
            <a:ext cx="45720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438192"/>
            <a:ext cx="26901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Global device and connection growth</a:t>
            </a:r>
            <a:endParaRPr lang="tr-TR" sz="1100" dirty="0"/>
          </a:p>
        </p:txBody>
      </p:sp>
      <p:sp>
        <p:nvSpPr>
          <p:cNvPr id="4" name="Rectangle 3"/>
          <p:cNvSpPr/>
          <p:nvPr/>
        </p:nvSpPr>
        <p:spPr>
          <a:xfrm>
            <a:off x="7203646" y="6219602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Global M2M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connection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growth</a:t>
            </a:r>
            <a:endParaRPr lang="tr-TR" sz="1200" dirty="0"/>
          </a:p>
        </p:txBody>
      </p:sp>
      <p:sp>
        <p:nvSpPr>
          <p:cNvPr id="3" name="Rectangle 2"/>
          <p:cNvSpPr/>
          <p:nvPr/>
        </p:nvSpPr>
        <p:spPr>
          <a:xfrm>
            <a:off x="6453282" y="3429000"/>
            <a:ext cx="3224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video definition: By 2023, 66 percent of connected flat-panel TV sets will be 4K</a:t>
            </a:r>
            <a:endParaRPr lang="tr-T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8" name="Picture 12" descr="Global Internet user growth">
            <a:extLst>
              <a:ext uri="{FF2B5EF4-FFF2-40B4-BE49-F238E27FC236}">
                <a16:creationId xmlns:a16="http://schemas.microsoft.com/office/drawing/2014/main" id="{1A5E69C9-0295-4537-B763-E3CC74B2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0654"/>
            <a:ext cx="4572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8E926E1E-A8E4-4D37-8CFD-16DD5715D829}"/>
              </a:ext>
            </a:extLst>
          </p:cNvPr>
          <p:cNvSpPr/>
          <p:nvPr/>
        </p:nvSpPr>
        <p:spPr>
          <a:xfrm>
            <a:off x="0" y="3167390"/>
            <a:ext cx="2021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Global Internet user growth</a:t>
            </a:r>
            <a:endParaRPr lang="tr-TR" sz="1100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FD00C5B-F05E-4C36-974A-8A087440E8CD}"/>
              </a:ext>
            </a:extLst>
          </p:cNvPr>
          <p:cNvSpPr/>
          <p:nvPr/>
        </p:nvSpPr>
        <p:spPr>
          <a:xfrm>
            <a:off x="11932" y="6256943"/>
            <a:ext cx="3353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(CAGR) Yıllık bileşik büyüme oranı</a:t>
            </a:r>
          </a:p>
        </p:txBody>
      </p:sp>
    </p:spTree>
    <p:extLst>
      <p:ext uri="{BB962C8B-B14F-4D97-AF65-F5344CB8AC3E}">
        <p14:creationId xmlns:p14="http://schemas.microsoft.com/office/powerpoint/2010/main" val="32951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Global mobile device and connection growth">
            <a:extLst>
              <a:ext uri="{FF2B5EF4-FFF2-40B4-BE49-F238E27FC236}">
                <a16:creationId xmlns:a16="http://schemas.microsoft.com/office/drawing/2014/main" id="{8D7DAD6F-8EB8-40F6-B243-DB5564B7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08" y="4572000"/>
            <a:ext cx="5486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Global M2M connection growth by industries">
            <a:extLst>
              <a:ext uri="{FF2B5EF4-FFF2-40B4-BE49-F238E27FC236}">
                <a16:creationId xmlns:a16="http://schemas.microsoft.com/office/drawing/2014/main" id="{8F4AA4A9-8601-4D78-A8FD-1188279A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" y="1852613"/>
            <a:ext cx="63150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586" y="376518"/>
            <a:ext cx="9501001" cy="1143000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Cisco Annual Internet Report (2018–2023)</a:t>
            </a:r>
          </a:p>
        </p:txBody>
      </p:sp>
      <p:sp>
        <p:nvSpPr>
          <p:cNvPr id="6" name="AutoShape 6" descr="Increasing video definition: By 2023, 66 percent of connected flat-panel TV sets will be 4K">
            <a:extLst>
              <a:ext uri="{FF2B5EF4-FFF2-40B4-BE49-F238E27FC236}">
                <a16:creationId xmlns:a16="http://schemas.microsoft.com/office/drawing/2014/main" id="{51707B15-7B9F-4332-895C-F269BA3D2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4" name="Rectangle 3"/>
          <p:cNvSpPr/>
          <p:nvPr/>
        </p:nvSpPr>
        <p:spPr>
          <a:xfrm>
            <a:off x="1951815" y="4628096"/>
            <a:ext cx="3467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Global mobile device and connection growth</a:t>
            </a:r>
            <a:endParaRPr lang="tr-TR" sz="120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E926E1E-A8E4-4D37-8CFD-16DD5715D829}"/>
              </a:ext>
            </a:extLst>
          </p:cNvPr>
          <p:cNvSpPr/>
          <p:nvPr/>
        </p:nvSpPr>
        <p:spPr>
          <a:xfrm>
            <a:off x="-1" y="4267248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Global M2M connection growth by industries</a:t>
            </a:r>
            <a:endParaRPr lang="tr-TR" sz="1100" dirty="0"/>
          </a:p>
        </p:txBody>
      </p:sp>
      <p:pic>
        <p:nvPicPr>
          <p:cNvPr id="32772" name="Picture 4" descr="Global mobile subscriber growth">
            <a:extLst>
              <a:ext uri="{FF2B5EF4-FFF2-40B4-BE49-F238E27FC236}">
                <a16:creationId xmlns:a16="http://schemas.microsoft.com/office/drawing/2014/main" id="{D7C03335-7488-4462-B727-6AC628A2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282" y="1852613"/>
            <a:ext cx="45720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96282" y="3949385"/>
            <a:ext cx="3224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mobile subscriber growth</a:t>
            </a:r>
            <a:endParaRPr lang="tr-T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6" name="Picture 8" descr="Global mobile Machine-To-Machine (M2M) growth">
            <a:extLst>
              <a:ext uri="{FF2B5EF4-FFF2-40B4-BE49-F238E27FC236}">
                <a16:creationId xmlns:a16="http://schemas.microsoft.com/office/drawing/2014/main" id="{6260F3DB-00D9-4CD9-B1FB-A35772459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4957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49C8C8E3-74FC-4CAF-A3D5-7279BC6B108E}"/>
              </a:ext>
            </a:extLst>
          </p:cNvPr>
          <p:cNvSpPr/>
          <p:nvPr/>
        </p:nvSpPr>
        <p:spPr>
          <a:xfrm>
            <a:off x="7352784" y="6572033"/>
            <a:ext cx="3805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Global mobile Machine-To-Machine (M2M) growth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11407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1199</TotalTime>
  <Words>414</Words>
  <Application>Microsoft Office PowerPoint</Application>
  <PresentationFormat>Geniş ekran</PresentationFormat>
  <Paragraphs>63</Paragraphs>
  <Slides>26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Times New Roman</vt:lpstr>
      <vt:lpstr>Wingdings</vt:lpstr>
      <vt:lpstr>Banded</vt:lpstr>
      <vt:lpstr>CorelDRAW</vt:lpstr>
      <vt:lpstr>SAYISAL VERİ HABERLEŞMESİ</vt:lpstr>
      <vt:lpstr>KAYNAKLAR</vt:lpstr>
      <vt:lpstr>KAYNAKLAR</vt:lpstr>
      <vt:lpstr>elektromanyetik spektrum</vt:lpstr>
      <vt:lpstr>elektromanyetik spektrum</vt:lpstr>
      <vt:lpstr>Veri Haberleşmesi Tarihi</vt:lpstr>
      <vt:lpstr>Haberleşmenin gelişimi</vt:lpstr>
      <vt:lpstr>Cisco Annual Internet Report (2018–2023)</vt:lpstr>
      <vt:lpstr>Cisco Annual Internet Report (2018–2023)</vt:lpstr>
      <vt:lpstr>Haberleşme Servislerindeki Artış </vt:lpstr>
      <vt:lpstr>Neden Sayısal Haberleşme?</vt:lpstr>
      <vt:lpstr>Veri Haberleşmesi Sistemlerinin Karakteristikleri</vt:lpstr>
      <vt:lpstr>Haberleşme Modeli</vt:lpstr>
      <vt:lpstr>Basitleştirilmiş Veri Haberleşmesi Modeli</vt:lpstr>
      <vt:lpstr>GENEL Haberleşme Sistemi  (Kaynak: Digital Communications, B. Sklar)</vt:lpstr>
      <vt:lpstr>Sayısal Haberleşme Alıcı-verici birimi  (Kaynak: Digital Communications, I. Glover)</vt:lpstr>
      <vt:lpstr>Formatıng (formatlama)</vt:lpstr>
      <vt:lpstr>Source Encodıng (kaynak kodlama)</vt:lpstr>
      <vt:lpstr>Encryptıon (şifreleme)</vt:lpstr>
      <vt:lpstr>Channel encodıng (kanal kodlama)</vt:lpstr>
      <vt:lpstr>Multıplexıng (çoğullama)</vt:lpstr>
      <vt:lpstr>Pulse modulatıon-lıne codıng (darbe modülasyonu-hat kodlaması)</vt:lpstr>
      <vt:lpstr>Bandpass modulatıon-carrıer mod. (geçiş bandı modülasyonu- taşıyıcı mod.)</vt:lpstr>
      <vt:lpstr>Multıple Access (çoklu erişim)</vt:lpstr>
      <vt:lpstr>Kaynak, kanal ve hat kodlama  extra</vt:lpstr>
      <vt:lpstr>standartlar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SİNYAL TÜRLERİ</dc:title>
  <dc:creator>asya</dc:creator>
  <cp:lastModifiedBy>kerem küçük</cp:lastModifiedBy>
  <cp:revision>76</cp:revision>
  <dcterms:created xsi:type="dcterms:W3CDTF">2016-02-19T18:16:04Z</dcterms:created>
  <dcterms:modified xsi:type="dcterms:W3CDTF">2020-03-03T14:27:09Z</dcterms:modified>
</cp:coreProperties>
</file>